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8702675" y="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20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1"/>
          <p:cNvSpPr>
            <a:spLocks noChangeArrowheads="1"/>
          </p:cNvSpPr>
          <p:nvPr/>
        </p:nvSpPr>
        <p:spPr bwMode="auto">
          <a:xfrm>
            <a:off x="2357438" y="142875"/>
            <a:ext cx="4286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Закладка выработанного пространства</a:t>
            </a:r>
            <a:endParaRPr lang="ru-RU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142875" y="714375"/>
            <a:ext cx="8786813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Закладка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совокупность процессов, охватывающих приготовление, транспортирование и укладку закладочного материала в выработанном пространстве.</a:t>
            </a:r>
            <a:endParaRPr lang="ru-RU" sz="13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Закладочный материал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материал, предназначенный для заполнения выработанного пространства.</a:t>
            </a:r>
            <a:endParaRPr lang="ru-RU" sz="13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Искусственный массив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массив закладочного материала, возводимый в выработанном пространстве.</a:t>
            </a:r>
            <a:endParaRPr lang="ru-RU" sz="13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Закладочный ствол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вертикальная или наклонная выработка, пройденная с поверхности и предназначенная для спуска закладочной смеси в шахту.</a:t>
            </a:r>
            <a:endParaRPr lang="ru-RU" sz="13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Закладочная скважина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скважина, служащая для подачи закладочной смеси в шахту, в отработанное пространство.</a:t>
            </a:r>
            <a:endParaRPr lang="ru-RU" sz="13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Закладочный трубопровод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трубопровод для транспортирования закладочного материала.</a:t>
            </a:r>
            <a:endParaRPr lang="ru-RU" sz="13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3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Закладочный комплекс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совокупность объектов для временного хранения и дозированной подачи компонентов в устройства и аппараты для приготовления закладочной смеси.</a:t>
            </a:r>
            <a:endParaRPr lang="ru-RU" sz="1300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85875" y="3571875"/>
          <a:ext cx="6862768" cy="2857519"/>
        </p:xfrm>
        <a:graphic>
          <a:graphicData uri="http://schemas.openxmlformats.org/drawingml/2006/table">
            <a:tbl>
              <a:tblPr/>
              <a:tblGrid>
                <a:gridCol w="2212293"/>
                <a:gridCol w="4650475"/>
              </a:tblGrid>
              <a:tr h="305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Цель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Условия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Повышение полноты и качества извлечения руд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Отработка охранных целиков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Селективная выемка, разработка месторождений сложной морфологии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Разработка месторождений ценных руд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Разработка месторождений в сложных горнотехнических условиях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Сильнообводненные месторождения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Неустойчивые руды и вмещающие породы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Разработка пожароопасных месторождений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Разработка глубоких горизонтов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Интенсификация разработки месторождений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Совместная разработка открытым и подземным способами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Опережающая разработка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Восходящая разработка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Улучшение условий труда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Разработка </a:t>
                      </a:r>
                      <a:r>
                        <a:rPr lang="ru-RU" sz="1100" dirty="0" err="1">
                          <a:latin typeface="Times New Roman"/>
                          <a:ea typeface="Calibri"/>
                          <a:cs typeface="Times New Roman"/>
                        </a:rPr>
                        <a:t>удароопасных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 месторождений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Охрана окружающей среды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Охрана недр, земли, лесных массивов, водных бассейнов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Утилизация отходов производства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56" name="Rectangle 3"/>
          <p:cNvSpPr>
            <a:spLocks noChangeArrowheads="1"/>
          </p:cNvSpPr>
          <p:nvPr/>
        </p:nvSpPr>
        <p:spPr bwMode="auto">
          <a:xfrm>
            <a:off x="3143250" y="3086100"/>
            <a:ext cx="3071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6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Условия применения закладки</a:t>
            </a:r>
            <a:endParaRPr lang="ru-RU" sz="16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8702675" y="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21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3286125" y="214313"/>
            <a:ext cx="2143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Способы закладки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25" y="642938"/>
          <a:ext cx="7039003" cy="3995928"/>
        </p:xfrm>
        <a:graphic>
          <a:graphicData uri="http://schemas.openxmlformats.org/drawingml/2006/table">
            <a:tbl>
              <a:tblPr/>
              <a:tblGrid>
                <a:gridCol w="3207638"/>
                <a:gridCol w="3831365"/>
              </a:tblGrid>
              <a:tr h="172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Вид закладки и способы возведения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Особенности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 Твердеющая закладка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 вяжущими веществами и водой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Литой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 выработанное пространство подается готовая смесь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Инъекционный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Заполнитель пропитывают вяжущим раствором в выработанном пространстве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Гидрозакладочный с вяжущей добавкой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Несущей средой заполнителя служит вода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2. Ледяная закладка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Послойное замораживание в условиях многолетней мерзлоты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Собственно ледяной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Ледяной с песком, дробленой породой.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3. Блочная закладка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Каменные блоки скрепляют вяжущим раствором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4. Сыпучая закладка (гидравлический способ).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Закладочный материал перемещается водой по трубам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5. Сухая закладка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Самотечный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Закладочный материал заполняет выработку под действием свободного падения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Механический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Закладочный материал распределяют в выработке машинами механического действия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Пневматический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Закладочный материал транспортируют по трубам и забрасывают в выработку сжатым воздухом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603" name="Rectangle 2"/>
          <p:cNvSpPr>
            <a:spLocks noChangeArrowheads="1"/>
          </p:cNvSpPr>
          <p:nvPr/>
        </p:nvSpPr>
        <p:spPr bwMode="auto">
          <a:xfrm>
            <a:off x="214313" y="4500563"/>
            <a:ext cx="87153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Свойства закладки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Предел прочности закладки на одноосное сжатие 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определяется в результате испытания специально приготовленных образцов размером 10х10х10 см: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Предел прочности на растяжение 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устанавливают методом раскалывания, используя стержни диаметром 10 мм. 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Предел прочности на срез 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определяют сжатием образца в специальной матрице между плитами пресса. Испытания проводят при трех углах среза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30, 45 и 60</a:t>
            </a:r>
            <a:r>
              <a:rPr lang="ru-RU" sz="1100" baseline="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Плотность твердеющей закладки 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устанавливают простым взвешиванием образцов.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Компрессионные свойства закладки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степень усадки под внешней нагрузкой при одноосном или объемном сжатии.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условиях объемного сжатия компрессионные свойства закладочного материала устанавливают в специальных приборах-стабилометрах. 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Коэффициент усадки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характеризующий компрессионные свойства закладки, зависит от способа возведения искусственного массива, гранулометрического состава материала, наличия пластифицирующих добавок (глинистых и др.), а также от горного давления.</a:t>
            </a:r>
            <a:endParaRPr lang="ru-RU" sz="6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Коэффициент фильтрации (</a:t>
            </a:r>
            <a:r>
              <a:rPr lang="ru-RU" sz="1100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lang="ru-RU" sz="1100" baseline="-30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характеризует скорость фильтрации при напорном градиенте, равном единице. Единица измерения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м/сут.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8702675" y="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22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2286000" y="142875"/>
            <a:ext cx="4357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Литая твердеющая закладка (ЛТЗ)</a:t>
            </a:r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313" y="714375"/>
          <a:ext cx="6858048" cy="2143138"/>
        </p:xfrm>
        <a:graphic>
          <a:graphicData uri="http://schemas.openxmlformats.org/drawingml/2006/table">
            <a:tbl>
              <a:tblPr/>
              <a:tblGrid>
                <a:gridCol w="2312531"/>
                <a:gridCol w="4545517"/>
              </a:tblGrid>
              <a:tr h="199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Назначение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Материалы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Вяжущее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Портландцемент, молотые металлургические шлаки, золы уноса, ангидрит, гипс, цеолит и др.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Активизаторы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Цемент, известь, гипс, шламы, ангидрит, доменные шлаки, щелочные отходы производства и др.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Пластификаторы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Глина, известняк, хлорное железо, хлористый кальций, сернокислый натрий, сульфидно-спиртовая барда и др.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Заполнитель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Хвосты обогащения, песок, дробленная порода шахтных отвалов, отвальные шлаки, гравий и др.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Несущая среда и реагент процесса твердения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Сбросовые воды рудника, обогатительной фабрики, техническая вода.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603" name="Rectangle 1"/>
          <p:cNvSpPr>
            <a:spLocks noChangeArrowheads="1"/>
          </p:cNvSpPr>
          <p:nvPr/>
        </p:nvSpPr>
        <p:spPr bwMode="auto">
          <a:xfrm>
            <a:off x="7358063" y="1357313"/>
            <a:ext cx="16430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Назначения и виды материалов для приготовления ЛТЗ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4604" name="Рисунок 28" descr="C:\Documents and Settings\xp32\Рабочий стол\Фрейдин_пособие\2_заклад.JPG"/>
          <p:cNvPicPr>
            <a:picLocks noChangeAspect="1" noChangeArrowheads="1"/>
          </p:cNvPicPr>
          <p:nvPr/>
        </p:nvPicPr>
        <p:blipFill>
          <a:blip r:embed="rId2" cstate="print"/>
          <a:srcRect l="5176" r="4225" b="-11"/>
          <a:stretch>
            <a:fillRect/>
          </a:stretch>
        </p:blipFill>
        <p:spPr bwMode="auto">
          <a:xfrm>
            <a:off x="357188" y="3071813"/>
            <a:ext cx="40005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5" name="Rectangle 3"/>
          <p:cNvSpPr>
            <a:spLocks noChangeArrowheads="1"/>
          </p:cNvSpPr>
          <p:nvPr/>
        </p:nvSpPr>
        <p:spPr bwMode="auto">
          <a:xfrm>
            <a:off x="714375" y="5143500"/>
            <a:ext cx="3214688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Технологическая схема закладочного комплекса литой смеси.</a:t>
            </a:r>
          </a:p>
          <a:p>
            <a:pPr eaLnBrk="0" hangingPunct="0"/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склад для гранулированного доменного шлака; 2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загрузочные бункеры; 3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конвейер; 4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шаровая мельница; 5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весы; 6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гидроциклоны; 7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смеситель; 8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трубопровод; 9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насос; 10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цементный склад; 11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склад заполнителя; 12 </a:t>
            </a:r>
            <a:r>
              <a:rPr lang="ru-RU" sz="11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вакуум-фильтр.</a:t>
            </a:r>
            <a:r>
              <a:rPr lang="ru-RU" sz="600"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06" name="Rectangle 4"/>
          <p:cNvSpPr>
            <a:spLocks noChangeArrowheads="1"/>
          </p:cNvSpPr>
          <p:nvPr/>
        </p:nvSpPr>
        <p:spPr bwMode="auto">
          <a:xfrm>
            <a:off x="4500563" y="3500438"/>
            <a:ext cx="42862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Основными преимуществами ЛТС являются: 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возможность создать искусственный массив требуемой прочности и обеспечить надежное поддержание подрабатываемого горного массива и земной поверхности;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высокий уровень показателей качества и полноты извлечения запасов полезного ископаемого;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способность к полной автоматизации приготовления и трубопроводного транспорта ЛТС;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использование в качестве вяжущего и заполнителя отходов металлургического и горно-обогатительного производства.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числе недостатков отмечаются: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большие капитальные затраты на оборудование и строительство закладочного комплекса;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сравнительно высокие издержки производства, достигающие 20-30% в себестоимости добычи полезного ископаемого.</a:t>
            </a:r>
            <a:endParaRPr lang="ru-RU" sz="12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8702675" y="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23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1"/>
          <p:cNvSpPr>
            <a:spLocks noChangeArrowheads="1"/>
          </p:cNvSpPr>
          <p:nvPr/>
        </p:nvSpPr>
        <p:spPr bwMode="auto">
          <a:xfrm>
            <a:off x="1214438" y="142875"/>
            <a:ext cx="6215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Инъекционный способ возведения закладочных массивов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5604" name="Picture 2" descr="7"/>
          <p:cNvPicPr>
            <a:picLocks noChangeAspect="1" noChangeArrowheads="1"/>
          </p:cNvPicPr>
          <p:nvPr/>
        </p:nvPicPr>
        <p:blipFill>
          <a:blip r:embed="rId2" cstate="print"/>
          <a:srcRect l="17256" t="7278" r="6433" b="8238"/>
          <a:stretch>
            <a:fillRect/>
          </a:stretch>
        </p:blipFill>
        <p:spPr bwMode="auto">
          <a:xfrm>
            <a:off x="352425" y="595313"/>
            <a:ext cx="428625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4"/>
          <p:cNvSpPr>
            <a:spLocks noChangeArrowheads="1"/>
          </p:cNvSpPr>
          <p:nvPr/>
        </p:nvSpPr>
        <p:spPr bwMode="auto">
          <a:xfrm>
            <a:off x="285750" y="3238500"/>
            <a:ext cx="4572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/>
              <a:t>Схема инъекционного способа цементации сыпучего материала</a:t>
            </a:r>
          </a:p>
        </p:txBody>
      </p:sp>
      <p:sp>
        <p:nvSpPr>
          <p:cNvPr id="25606" name="Rectangle 3"/>
          <p:cNvSpPr>
            <a:spLocks noChangeArrowheads="1"/>
          </p:cNvSpPr>
          <p:nvPr/>
        </p:nvSpPr>
        <p:spPr bwMode="auto">
          <a:xfrm>
            <a:off x="4714875" y="738188"/>
            <a:ext cx="4071938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камеру 1 укладывалась гравийная смесь 2 крупностью до 40-50 мм. В заперемыченных заездах 3-8 в камере, монтировались отрезки трубы 9. Цементное молоко по трубопроводу с поверхности нагнеталось в камеру через отрезок трубы 9, начиная с флангового заезда 8. В момент появления цементного молока в трубе 7-го заезда подача вяжущего прекращалась. Трубопровод переносился и подключался к заезду 7. Подобным образом последовательно цементная пульпа нагнеталась в заезды 6-3. Контроль по заполнению камеры и цементации сыпучего осуществлялся через восстающий 10, оборудованный ходовым отделением.</a:t>
            </a:r>
            <a:endParaRPr lang="ru-RU" sz="13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07" name="Прямоугольник 6"/>
          <p:cNvSpPr>
            <a:spLocks noChangeArrowheads="1"/>
          </p:cNvSpPr>
          <p:nvPr/>
        </p:nvSpPr>
        <p:spPr bwMode="auto">
          <a:xfrm>
            <a:off x="1500188" y="3605213"/>
            <a:ext cx="657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Гидрозакладочный способ возведения твердеющей закладки</a:t>
            </a:r>
          </a:p>
        </p:txBody>
      </p:sp>
      <p:pic>
        <p:nvPicPr>
          <p:cNvPr id="25608" name="Рисунок 29" descr="C:\Documents and Settings\xp32\Рабочий стол\Фрейдин_пособие\Гидро_заклад.JPG"/>
          <p:cNvPicPr>
            <a:picLocks noChangeAspect="1" noChangeArrowheads="1"/>
          </p:cNvPicPr>
          <p:nvPr/>
        </p:nvPicPr>
        <p:blipFill>
          <a:blip r:embed="rId3" cstate="print"/>
          <a:srcRect l="18680" r="21716" b="1035"/>
          <a:stretch>
            <a:fillRect/>
          </a:stretch>
        </p:blipFill>
        <p:spPr bwMode="auto">
          <a:xfrm>
            <a:off x="428625" y="4000500"/>
            <a:ext cx="3357563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Прямоугольник 8"/>
          <p:cNvSpPr>
            <a:spLocks noChangeArrowheads="1"/>
          </p:cNvSpPr>
          <p:nvPr/>
        </p:nvSpPr>
        <p:spPr bwMode="auto">
          <a:xfrm>
            <a:off x="4214813" y="3986213"/>
            <a:ext cx="45720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приготовление смеси включает гидроциклон 1 для классификации и дешламации «отходов» обогащения. Хвосты поступают в расходный бак 2 с побудителем для поддержания смеси в галогенном состоянии. Излишек хвостов перекачивается в резервную емкость – расходный бак 3. Из расходного бака 3 материал насосом подается в смесительный бак 4, куда одновременно поступает дозированное количество цемента из силосов 9. Доставка цемента осуществляется через загрузочный желоб 8 и весовой ленточный питатель 5. Перед подачей в закладочный трубопровод пульпа в цепи схемы подвергается анализу в плотностимере 6 и расходомере 7, показания которых выведены на пульт управления.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8702675" y="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24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3714750" y="147638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Сухая закладка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6628" name="Рисунок 30" descr="C:\Documents and Settings\xp32\Рабочий стол\Фрейдин_пособие\8.9.JPG"/>
          <p:cNvPicPr>
            <a:picLocks noChangeAspect="1" noChangeArrowheads="1"/>
          </p:cNvPicPr>
          <p:nvPr/>
        </p:nvPicPr>
        <p:blipFill>
          <a:blip r:embed="rId2" cstate="print"/>
          <a:srcRect l="8080" t="1727" r="8224"/>
          <a:stretch>
            <a:fillRect/>
          </a:stretch>
        </p:blipFill>
        <p:spPr bwMode="auto">
          <a:xfrm>
            <a:off x="285750" y="642938"/>
            <a:ext cx="482758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5429250" y="1071563"/>
            <a:ext cx="34290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 разработки наклонными слоями с закладкой на руднике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Локербай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(Канада).</a:t>
            </a:r>
          </a:p>
          <a:p>
            <a:pPr eaLnBrk="0" hangingPunct="0"/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рудное тело; 2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нижний горизонт; 3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верхняя подсечка; 4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скважины; 5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отбитая руда; 6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погрузочно-доставочная машина; 7 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породная закладка</a:t>
            </a:r>
            <a:r>
              <a:rPr lang="ru-RU" sz="1300"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285750" y="3357563"/>
            <a:ext cx="87153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539750" algn="l"/>
              </a:tabLst>
            </a:pPr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Пневматическая закладка</a:t>
            </a: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Сущность этого способа заключается в следующем. Закладочный материал вводится в трубопровод и сжатым воздухом транспортируется в выработанное пространство. В состав комплекса входит дробильное оборудование, классификатор для разделения материала по крупности и закладочные машины. 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Закладочные машины бывают камерные, действующие периодически, и барабанные, работающие в непрерывном режиме.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качестве закладочного материала используется, в первую очередь, отходы обогащения и дробленые отвальные породы.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Среди достоинств пневматического способа закладки выработанного пространства отмечается следующее: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возможность транспортировки закладочного материала по трубопроводу на сравнительно большие расстояния;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использование отходов производства в качестве закладочного материала;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простота возведения закладочного массива.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Недостатки: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высокий расход электроэнергии;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повышенное пылеобразование в призабойном пространстве;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большой износ трубопроводов;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высокие капитальные затраты на приобретение силового оборудования;</a:t>
            </a:r>
            <a:endParaRPr lang="ru-RU" sz="1200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  <a:tabLst>
                <a:tab pos="539750" algn="l"/>
              </a:tabLst>
            </a:pPr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ограниченная область применения по горно-геологическим условиям на рудных месторождениях.</a:t>
            </a:r>
            <a:endParaRPr lang="ru-RU" sz="12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1125</Words>
  <Application>Microsoft Office PowerPoint</Application>
  <PresentationFormat>Экран (4:3)</PresentationFormat>
  <Paragraphs>114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2020-09-01T08:36:03Z</dcterms:created>
  <dcterms:modified xsi:type="dcterms:W3CDTF">2020-09-01T08:36:53Z</dcterms:modified>
</cp:coreProperties>
</file>